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3" r:id="rId3"/>
    <p:sldId id="259" r:id="rId4"/>
    <p:sldId id="261" r:id="rId5"/>
    <p:sldId id="272" r:id="rId6"/>
    <p:sldId id="257" r:id="rId7"/>
    <p:sldId id="264" r:id="rId8"/>
    <p:sldId id="262" r:id="rId9"/>
    <p:sldId id="265" r:id="rId10"/>
    <p:sldId id="266" r:id="rId11"/>
    <p:sldId id="267" r:id="rId12"/>
    <p:sldId id="268" r:id="rId13"/>
    <p:sldId id="270" r:id="rId14"/>
    <p:sldId id="269" r:id="rId15"/>
    <p:sldId id="260" r:id="rId16"/>
    <p:sldId id="273" r:id="rId17"/>
    <p:sldId id="271" r:id="rId18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2" autoAdjust="0"/>
    <p:restoredTop sz="95971" autoAdjust="0"/>
  </p:normalViewPr>
  <p:slideViewPr>
    <p:cSldViewPr>
      <p:cViewPr varScale="1">
        <p:scale>
          <a:sx n="128" d="100"/>
          <a:sy n="128" d="100"/>
        </p:scale>
        <p:origin x="13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1884" y="-7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6BABE48-9395-4289-913A-1B2EE52BDBB9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2155ECF-650E-4CE2-B582-3D951E6A6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57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6441AC6-FC4F-4477-AD48-32AA2210A086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855E4D2-B79E-41E5-B5B3-EA5ABB109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787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"/>
            <a:ext cx="9144000" cy="6853431"/>
          </a:xfrm>
          <a:prstGeom prst="rect">
            <a:avLst/>
          </a:prstGeom>
        </p:spPr>
      </p:pic>
      <p:sp>
        <p:nvSpPr>
          <p:cNvPr id="14" name="Footer Placeholder 3"/>
          <p:cNvSpPr txBox="1">
            <a:spLocks/>
          </p:cNvSpPr>
          <p:nvPr userDrawn="1"/>
        </p:nvSpPr>
        <p:spPr>
          <a:xfrm>
            <a:off x="247650" y="6583680"/>
            <a:ext cx="8896350" cy="27432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50000"/>
                </a:srgbClr>
              </a:gs>
              <a:gs pos="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b="0" i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Our </a:t>
            </a:r>
            <a:r>
              <a:rPr lang="en-US" sz="1200" b="0" i="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mission is to </a:t>
            </a:r>
            <a:r>
              <a:rPr lang="en-US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Keep Alaska Moving</a:t>
            </a: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through service and infrastructure.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209800"/>
            <a:ext cx="990600" cy="9906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 userDrawn="1"/>
        </p:nvSpPr>
        <p:spPr>
          <a:xfrm>
            <a:off x="2590800" y="3200400"/>
            <a:ext cx="6553200" cy="990600"/>
          </a:xfrm>
          <a:prstGeom prst="rect">
            <a:avLst/>
          </a:prstGeom>
          <a:noFill/>
        </p:spPr>
        <p:txBody>
          <a:bodyPr/>
          <a:lstStyle>
            <a:lvl1pPr>
              <a:defRPr sz="3100" baseline="0">
                <a:ln w="12700">
                  <a:solidFill>
                    <a:schemeClr val="tx1"/>
                  </a:solidFill>
                </a:ln>
                <a:gradFill>
                  <a:gsLst>
                    <a:gs pos="0">
                      <a:schemeClr val="bg1"/>
                    </a:gs>
                    <a:gs pos="66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2700" dirty="0" smtClean="0">
                <a:ln w="12700">
                  <a:noFill/>
                </a:ln>
                <a:solidFill>
                  <a:srgbClr val="4A4646"/>
                </a:solidFill>
                <a:effectLst/>
                <a:ea typeface="+mj-ea"/>
                <a:cs typeface="+mj-cs"/>
              </a:rPr>
              <a:t>Alaska Department of Transportation &amp; Public Facilities</a:t>
            </a:r>
            <a:endParaRPr lang="en-US" sz="2700" dirty="0">
              <a:ln w="12700">
                <a:noFill/>
              </a:ln>
              <a:solidFill>
                <a:srgbClr val="4A4646"/>
              </a:solidFill>
              <a:effectLst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611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585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noFill/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Slide Number Placeholder 4"/>
          <p:cNvSpPr txBox="1">
            <a:spLocks/>
          </p:cNvSpPr>
          <p:nvPr userDrawn="1"/>
        </p:nvSpPr>
        <p:spPr>
          <a:xfrm>
            <a:off x="8458200" y="6675120"/>
            <a:ext cx="6858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DFB3D18-987C-4A6B-9D8A-0028CE06E04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8B6FD7-91B3-4D10-B688-973CF5EAA7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6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58200" y="6675120"/>
            <a:ext cx="6858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DFB3D18-987C-4A6B-9D8A-0028CE06E04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noFill/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857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 txBox="1">
            <a:spLocks/>
          </p:cNvSpPr>
          <p:nvPr userDrawn="1"/>
        </p:nvSpPr>
        <p:spPr>
          <a:xfrm>
            <a:off x="0" y="6556248"/>
            <a:ext cx="2133600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6B8BD35A-75FA-4A87-B6E6-46918E379BB4}" type="datetimeFigureOut">
              <a:rPr lang="en-US" smtClean="0"/>
              <a:pPr>
                <a:defRPr/>
              </a:pPr>
              <a:t>1/29/2020</a:t>
            </a:fld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7010400" y="6556248"/>
            <a:ext cx="2133600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DFB3D18-987C-4A6B-9D8A-0028CE06E04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564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6648"/>
            <a:ext cx="9144000" cy="9144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917448"/>
            <a:ext cx="8839200" cy="56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675120"/>
            <a:ext cx="6858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98B6FD7-91B3-4D10-B688-973CF5EAA7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6382512"/>
            <a:ext cx="457200" cy="457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2" r:id="rId2"/>
    <p:sldLayoutId id="2147483694" r:id="rId3"/>
    <p:sldLayoutId id="2147483695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>
              <a:lumMod val="75000"/>
              <a:lumOff val="25000"/>
            </a:schemeClr>
          </a:solidFill>
          <a:latin typeface="Arial Black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65000"/>
            <a:lumOff val="35000"/>
          </a:schemeClr>
        </a:buClr>
        <a:buSzPct val="100000"/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6858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SzPct val="80000"/>
        <a:buFont typeface="Wingdings" pitchFamily="2" charset="2"/>
        <a:buChar char="§"/>
        <a:defRPr sz="26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65000"/>
            <a:lumOff val="35000"/>
          </a:schemeClr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SzPct val="80000"/>
        <a:buFont typeface="Wingdings" pitchFamily="2" charset="2"/>
        <a:buChar char=""/>
        <a:defRPr sz="22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SzPct val="95000"/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1.png@01D5D69B.40FF846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600200" y="4495800"/>
            <a:ext cx="7543800" cy="1752600"/>
          </a:xfrm>
          <a:prstGeom prst="rect">
            <a:avLst/>
          </a:prstGeom>
          <a:noFill/>
        </p:spPr>
        <p:txBody>
          <a:bodyPr/>
          <a:lstStyle>
            <a:lvl1pPr>
              <a:defRPr sz="3100" baseline="0">
                <a:ln w="12700">
                  <a:solidFill>
                    <a:schemeClr val="tx1"/>
                  </a:solidFill>
                </a:ln>
                <a:gradFill>
                  <a:gsLst>
                    <a:gs pos="0">
                      <a:schemeClr val="bg1"/>
                    </a:gs>
                    <a:gs pos="66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280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j-ea"/>
                <a:cs typeface="Arial" pitchFamily="34" charset="0"/>
              </a:rPr>
              <a:t>Environmental Permitting</a:t>
            </a:r>
          </a:p>
          <a:p>
            <a:pPr algn="r" fontAlgn="auto">
              <a:spcAft>
                <a:spcPts val="0"/>
              </a:spcAft>
              <a:defRPr/>
            </a:pPr>
            <a:endParaRPr lang="en-US" sz="2000" dirty="0" smtClean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j-ea"/>
              <a:cs typeface="Arial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2200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j-ea"/>
                <a:cs typeface="Arial" pitchFamily="34" charset="0"/>
              </a:rPr>
              <a:t>Brett Nelson</a:t>
            </a:r>
          </a:p>
          <a:p>
            <a:pPr algn="r" fontAlgn="auto">
              <a:spcAft>
                <a:spcPts val="0"/>
              </a:spcAft>
              <a:defRPr/>
            </a:pPr>
            <a:endParaRPr lang="en-US" sz="1400" dirty="0" smtClean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j-ea"/>
              <a:cs typeface="Arial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400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j-ea"/>
                <a:cs typeface="Arial" pitchFamily="34" charset="0"/>
              </a:rPr>
              <a:t>January 29, 2020</a:t>
            </a:r>
            <a:endParaRPr lang="en-US" sz="14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NEPA Document Components</a:t>
            </a:r>
            <a:endParaRPr lang="en-US" dirty="0"/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358140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49F69BE-E48A-465C-B021-D9AB6B404C7F}" type="datetimeFigureOut">
              <a:rPr lang="en-US" smtClean="0"/>
              <a:pPr>
                <a:defRPr/>
              </a:pPr>
              <a:t>1/29/2020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r>
              <a:rPr lang="en-US" altLang="en-US" b="1" dirty="0" smtClean="0">
                <a:latin typeface="+mj-lt"/>
              </a:rPr>
              <a:t>What Are Some Parts of NEPA Documentation?</a:t>
            </a:r>
            <a:endParaRPr lang="en-US" altLang="en-US" b="1" dirty="0" smtClean="0">
              <a:latin typeface="+mj-lt"/>
            </a:endParaRPr>
          </a:p>
          <a:p>
            <a:pPr marL="0" lvl="0" indent="0">
              <a:buNone/>
            </a:pPr>
            <a:endParaRPr lang="en-US" altLang="en-US" sz="2500" dirty="0" smtClean="0"/>
          </a:p>
          <a:p>
            <a:pPr lvl="0"/>
            <a:r>
              <a:rPr lang="en-US" altLang="en-US" dirty="0"/>
              <a:t> Wetlands &amp; Waters</a:t>
            </a:r>
          </a:p>
          <a:p>
            <a:pPr lvl="1"/>
            <a:r>
              <a:rPr lang="en-US" altLang="en-US" sz="2800" dirty="0" smtClean="0"/>
              <a:t>Wild </a:t>
            </a:r>
            <a:r>
              <a:rPr lang="en-US" altLang="en-US" sz="2800" dirty="0"/>
              <a:t>&amp; Scenic </a:t>
            </a:r>
            <a:r>
              <a:rPr lang="en-US" altLang="en-US" sz="2800" dirty="0" smtClean="0"/>
              <a:t>Rivers – Section 7 Consultation</a:t>
            </a:r>
          </a:p>
          <a:p>
            <a:pPr lvl="1"/>
            <a:r>
              <a:rPr lang="en-US" altLang="en-US" sz="2800" dirty="0" smtClean="0"/>
              <a:t>Impaired Waterbodies – Section 303 CWA</a:t>
            </a:r>
          </a:p>
          <a:p>
            <a:pPr lvl="0"/>
            <a:r>
              <a:rPr lang="en-US" altLang="en-US" dirty="0"/>
              <a:t>Fish &amp; Wildlife</a:t>
            </a:r>
          </a:p>
          <a:p>
            <a:pPr lvl="1"/>
            <a:r>
              <a:rPr lang="en-US" altLang="en-US" dirty="0"/>
              <a:t>Essential Fish Habitat (EFH)</a:t>
            </a:r>
          </a:p>
          <a:p>
            <a:pPr lvl="1"/>
            <a:r>
              <a:rPr lang="en-US" altLang="en-US" dirty="0"/>
              <a:t>Endangered Species Act (ESA</a:t>
            </a:r>
            <a:r>
              <a:rPr lang="en-US" altLang="en-US" dirty="0" smtClean="0"/>
              <a:t>)</a:t>
            </a:r>
          </a:p>
          <a:p>
            <a:pPr lvl="1"/>
            <a:r>
              <a:rPr lang="en-US" altLang="en-US" dirty="0" smtClean="0"/>
              <a:t>Migratory Bird Treaty Act (MBTA)</a:t>
            </a:r>
          </a:p>
          <a:p>
            <a:pPr lvl="1"/>
            <a:r>
              <a:rPr lang="en-US" altLang="en-US" dirty="0" smtClean="0"/>
              <a:t>Bald and Golden Eagle Protection Act</a:t>
            </a:r>
            <a:endParaRPr lang="en-US" altLang="en-US" dirty="0"/>
          </a:p>
          <a:p>
            <a:pPr lvl="0"/>
            <a:endParaRPr lang="en-US" altLang="en-US" sz="2800" dirty="0"/>
          </a:p>
        </p:txBody>
      </p:sp>
      <p:pic>
        <p:nvPicPr>
          <p:cNvPr id="6" name="Picture 2" descr="C:\Users\bdnelson\Documents\M&amp;O_files\Emergency Repairs\Taylor Hwy MP64-155 2010 Flood2-check copy\Photos\photos 7.16.10\taylor flood photos 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4343400"/>
            <a:ext cx="3020037" cy="226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:\Environmental\M&amp;O Projects\NR Projects - PM Program\NR Project photos\IMAGE6_Tazlina\Lake Louise Rd\IMG_12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81156"/>
            <a:ext cx="1524000" cy="125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bdnelson\Documents\M&amp;O_files\Emergency Repairs\61696 Nome ER Nov 2011 Storm\photos\P10105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63231"/>
            <a:ext cx="1800836" cy="135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78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NEPA Document Components</a:t>
            </a:r>
            <a:endParaRPr lang="en-US" dirty="0"/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358140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49F69BE-E48A-465C-B021-D9AB6B404C7F}" type="datetimeFigureOut">
              <a:rPr lang="en-US" smtClean="0"/>
              <a:pPr>
                <a:defRPr/>
              </a:pPr>
              <a:t>1/29/2020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r>
              <a:rPr lang="en-US" altLang="en-US" b="1" dirty="0" smtClean="0">
                <a:latin typeface="+mj-lt"/>
              </a:rPr>
              <a:t>What Are Some Parts of NEPA Documentation?</a:t>
            </a:r>
            <a:endParaRPr lang="en-US" altLang="en-US" b="1" dirty="0" smtClean="0">
              <a:latin typeface="+mj-lt"/>
            </a:endParaRPr>
          </a:p>
          <a:p>
            <a:pPr marL="0" lvl="0" indent="0">
              <a:buNone/>
            </a:pPr>
            <a:endParaRPr lang="en-US" altLang="en-US" sz="2500" dirty="0"/>
          </a:p>
          <a:p>
            <a:pPr lvl="0"/>
            <a:r>
              <a:rPr lang="en-US" altLang="en-US" dirty="0" smtClean="0"/>
              <a:t>Invasive Species</a:t>
            </a:r>
          </a:p>
          <a:p>
            <a:pPr lvl="0"/>
            <a:r>
              <a:rPr lang="en-US" altLang="en-US" dirty="0" smtClean="0"/>
              <a:t>Contaminated Sites</a:t>
            </a:r>
          </a:p>
          <a:p>
            <a:pPr lvl="0"/>
            <a:r>
              <a:rPr lang="en-US" altLang="en-US" dirty="0"/>
              <a:t>Air Quality</a:t>
            </a:r>
          </a:p>
          <a:p>
            <a:pPr lvl="1"/>
            <a:r>
              <a:rPr lang="en-US" altLang="en-US" dirty="0"/>
              <a:t>PM 2.5 &amp; </a:t>
            </a:r>
            <a:r>
              <a:rPr lang="en-US" altLang="en-US" dirty="0" smtClean="0"/>
              <a:t>CO</a:t>
            </a:r>
          </a:p>
          <a:p>
            <a:pPr lvl="0"/>
            <a:r>
              <a:rPr lang="en-US" altLang="en-US" dirty="0" smtClean="0"/>
              <a:t>Floodplains</a:t>
            </a:r>
          </a:p>
          <a:p>
            <a:pPr lvl="0"/>
            <a:r>
              <a:rPr lang="en-US" altLang="en-US" dirty="0" smtClean="0"/>
              <a:t>Noise Impacts</a:t>
            </a:r>
          </a:p>
          <a:p>
            <a:pPr lvl="0"/>
            <a:r>
              <a:rPr lang="en-US" altLang="en-US" dirty="0" smtClean="0"/>
              <a:t>Section 4(f) / Section 6(f)</a:t>
            </a:r>
          </a:p>
          <a:p>
            <a:pPr lvl="0"/>
            <a:r>
              <a:rPr lang="en-US" altLang="en-US" dirty="0" smtClean="0"/>
              <a:t>Environmental Commitments / Mitigation</a:t>
            </a:r>
          </a:p>
          <a:p>
            <a:pPr lvl="1"/>
            <a:endParaRPr lang="en-US" altLang="en-US" dirty="0" smtClean="0"/>
          </a:p>
        </p:txBody>
      </p:sp>
      <p:pic>
        <p:nvPicPr>
          <p:cNvPr id="6" name="Picture 2" descr="S:\Environmental\M&amp;O Projects\2010 NR July Floods ER 63752\Taylor Hwy 2010 Flooding MP64-155\photos 8.9.10\Taylor MP 116 slide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499" y="3124200"/>
            <a:ext cx="3049701" cy="202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bdnelson\Documents\Presentations\ALMA - M&amp;O Leadership Academy\photos\Temporary Soil Stor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805908"/>
            <a:ext cx="2667000" cy="2000250"/>
          </a:xfrm>
          <a:prstGeom prst="rect">
            <a:avLst/>
          </a:prstGeom>
          <a:noFill/>
        </p:spPr>
      </p:pic>
      <p:pic>
        <p:nvPicPr>
          <p:cNvPr id="10" name="Picture 2" descr="C:\Users\bdnelson\Documents\M&amp;O_files\M&amp;O Projects - copy\VALDEZ DISTRICT\Cordova\Avalanche 2012\agency photos\DSC004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836382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5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Permits</a:t>
            </a:r>
            <a:endParaRPr lang="en-US" dirty="0"/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358140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49F69BE-E48A-465C-B021-D9AB6B404C7F}" type="datetimeFigureOut">
              <a:rPr lang="en-US" smtClean="0"/>
              <a:pPr>
                <a:defRPr/>
              </a:pPr>
              <a:t>1/29/2020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r>
              <a:rPr lang="en-US" altLang="en-US" b="1" dirty="0" smtClean="0">
                <a:latin typeface="+mj-lt"/>
              </a:rPr>
              <a:t>When Does Most Permitting Take Place?</a:t>
            </a:r>
            <a:endParaRPr lang="en-US" altLang="en-US" b="1" dirty="0" smtClean="0">
              <a:latin typeface="+mj-lt"/>
            </a:endParaRPr>
          </a:p>
          <a:p>
            <a:pPr marL="0" lvl="0" indent="0">
              <a:buNone/>
            </a:pPr>
            <a:r>
              <a:rPr lang="en-US" altLang="en-US" sz="2500" dirty="0" smtClean="0"/>
              <a:t>Permitting typically follows NEPA / in final design, types of permits vary depending on project scope / location</a:t>
            </a:r>
          </a:p>
          <a:p>
            <a:pPr marL="0" lvl="0" indent="0">
              <a:buNone/>
            </a:pPr>
            <a:endParaRPr lang="en-US" altLang="en-US" sz="2500" dirty="0" smtClean="0"/>
          </a:p>
          <a:p>
            <a:r>
              <a:rPr lang="en-US" altLang="en-US" dirty="0" smtClean="0"/>
              <a:t>Corps Wetland Permits – Section 404/10 of CWA</a:t>
            </a:r>
          </a:p>
          <a:p>
            <a:pPr lvl="1"/>
            <a:r>
              <a:rPr lang="en-US" altLang="en-US" dirty="0" smtClean="0"/>
              <a:t>NWP</a:t>
            </a:r>
          </a:p>
          <a:p>
            <a:pPr lvl="1"/>
            <a:r>
              <a:rPr lang="en-US" altLang="en-US" dirty="0" smtClean="0"/>
              <a:t>IP</a:t>
            </a:r>
          </a:p>
          <a:p>
            <a:pPr lvl="1"/>
            <a:r>
              <a:rPr lang="en-US" altLang="en-US" dirty="0" smtClean="0"/>
              <a:t>Mitigation</a:t>
            </a:r>
          </a:p>
          <a:p>
            <a:r>
              <a:rPr lang="en-US" altLang="en-US" dirty="0"/>
              <a:t>ADF&amp;G Fish Habitat </a:t>
            </a:r>
            <a:r>
              <a:rPr lang="en-US" altLang="en-US" dirty="0" smtClean="0"/>
              <a:t>Permit</a:t>
            </a:r>
          </a:p>
          <a:p>
            <a:r>
              <a:rPr lang="en-US" altLang="en-US" dirty="0" smtClean="0"/>
              <a:t>U.S</a:t>
            </a:r>
            <a:r>
              <a:rPr lang="en-US" altLang="en-US" dirty="0"/>
              <a:t>. Coast Guard Bridge </a:t>
            </a:r>
            <a:r>
              <a:rPr lang="en-US" altLang="en-US" dirty="0" smtClean="0"/>
              <a:t>Permit</a:t>
            </a:r>
          </a:p>
          <a:p>
            <a:endParaRPr lang="en-US" altLang="en-US" dirty="0"/>
          </a:p>
          <a:p>
            <a:pPr lvl="0"/>
            <a:endParaRPr lang="en-US" altLang="en-US" sz="2800" dirty="0" smtClean="0"/>
          </a:p>
        </p:txBody>
      </p:sp>
      <p:pic>
        <p:nvPicPr>
          <p:cNvPr id="7" name="Picture 1035" descr="DHMP270_7_Lake_view to Nor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429000"/>
            <a:ext cx="1981200" cy="14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bdnelson\My Documents\M&amp;O_files\Presentations\116slide_edit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687152"/>
            <a:ext cx="3886200" cy="2914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185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Permits</a:t>
            </a:r>
            <a:endParaRPr lang="en-US" dirty="0"/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358140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49F69BE-E48A-465C-B021-D9AB6B404C7F}" type="datetimeFigureOut">
              <a:rPr lang="en-US" smtClean="0"/>
              <a:pPr>
                <a:defRPr/>
              </a:pPr>
              <a:t>1/29/2020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r>
              <a:rPr lang="en-US" altLang="en-US" b="1" dirty="0" smtClean="0">
                <a:latin typeface="+mj-lt"/>
              </a:rPr>
              <a:t>When Does Most Permitting Take Place?</a:t>
            </a:r>
            <a:endParaRPr lang="en-US" altLang="en-US" b="1" dirty="0" smtClean="0">
              <a:latin typeface="+mj-lt"/>
            </a:endParaRPr>
          </a:p>
          <a:p>
            <a:pPr marL="0" lvl="0" indent="0">
              <a:buNone/>
            </a:pPr>
            <a:endParaRPr lang="en-US" altLang="en-US" sz="2500" dirty="0" smtClean="0"/>
          </a:p>
          <a:p>
            <a:r>
              <a:rPr lang="en-US" altLang="en-US" dirty="0" smtClean="0"/>
              <a:t>DEC AK Pollutant Discharge Elimination System (APDES)</a:t>
            </a:r>
          </a:p>
          <a:p>
            <a:pPr lvl="1"/>
            <a:r>
              <a:rPr lang="en-US" altLang="en-US" dirty="0" smtClean="0"/>
              <a:t>Construction General Permit (CGP)</a:t>
            </a:r>
          </a:p>
          <a:p>
            <a:pPr lvl="1"/>
            <a:r>
              <a:rPr lang="en-US" altLang="en-US" dirty="0" smtClean="0"/>
              <a:t>Multi-Sector General Permit (MSGP) – Industrial</a:t>
            </a:r>
          </a:p>
          <a:p>
            <a:pPr lvl="1"/>
            <a:r>
              <a:rPr lang="en-US" altLang="en-US" dirty="0" smtClean="0"/>
              <a:t>Municipal Separate Storm Sewer System (MS4) – Urban</a:t>
            </a:r>
          </a:p>
          <a:p>
            <a:pPr lvl="1"/>
            <a:endParaRPr lang="en-US" altLang="en-US" dirty="0"/>
          </a:p>
          <a:p>
            <a:r>
              <a:rPr lang="en-US" altLang="en-US" dirty="0" smtClean="0"/>
              <a:t>DEC Excavation De-watering Permit</a:t>
            </a:r>
          </a:p>
          <a:p>
            <a:r>
              <a:rPr lang="en-US" altLang="en-US" dirty="0" smtClean="0"/>
              <a:t>DEC Non-Domestic Wastewater Plan Approval</a:t>
            </a:r>
          </a:p>
          <a:p>
            <a:pPr lvl="0"/>
            <a:endParaRPr lang="en-US" altLang="en-US" sz="2800" dirty="0" smtClean="0"/>
          </a:p>
        </p:txBody>
      </p:sp>
      <p:pic>
        <p:nvPicPr>
          <p:cNvPr id="6" name="Picture 2" descr="S:\Environmental\M&amp;O Projects\NR Projects - PM Program\NR Project photos\IMAGE24-Misc\Juneau-Gustavus\IMG_3522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922" y="515980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:\Environmental\M&amp;O Projects\Project photos\IMAGE20-Fairbanks\MS4\IMG_1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861" y="555985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bdnelson\Documents\M&amp;O_files\Presentations\ALMA - M&amp;O Leadership Academy\photos\Ruby Tank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2590800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40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Permits</a:t>
            </a:r>
            <a:endParaRPr lang="en-US" dirty="0"/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358140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49F69BE-E48A-465C-B021-D9AB6B404C7F}" type="datetimeFigureOut">
              <a:rPr lang="en-US" smtClean="0"/>
              <a:pPr>
                <a:defRPr/>
              </a:pPr>
              <a:t>1/29/2020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r>
              <a:rPr lang="en-US" altLang="en-US" b="1" dirty="0" smtClean="0">
                <a:latin typeface="+mj-lt"/>
              </a:rPr>
              <a:t>When Does Most Permitting Take Place?</a:t>
            </a:r>
            <a:endParaRPr lang="en-US" altLang="en-US" b="1" dirty="0" smtClean="0">
              <a:latin typeface="+mj-lt"/>
            </a:endParaRPr>
          </a:p>
          <a:p>
            <a:pPr marL="0" lvl="0" indent="0">
              <a:buNone/>
            </a:pPr>
            <a:endParaRPr lang="en-US" altLang="en-US" sz="2500" dirty="0" smtClean="0"/>
          </a:p>
          <a:p>
            <a:r>
              <a:rPr lang="en-US" altLang="en-US" dirty="0" smtClean="0"/>
              <a:t>DNR Temporary Water Use Authorization (TWUP)</a:t>
            </a:r>
          </a:p>
          <a:p>
            <a:r>
              <a:rPr lang="en-US" altLang="en-US" dirty="0" smtClean="0"/>
              <a:t>Material Site Agreements</a:t>
            </a:r>
          </a:p>
          <a:p>
            <a:pPr lvl="1"/>
            <a:r>
              <a:rPr lang="en-US" altLang="en-US" dirty="0" smtClean="0"/>
              <a:t>DNR</a:t>
            </a:r>
          </a:p>
          <a:p>
            <a:pPr lvl="1"/>
            <a:r>
              <a:rPr lang="en-US" altLang="en-US" dirty="0" smtClean="0"/>
              <a:t>BLM</a:t>
            </a:r>
            <a:endParaRPr lang="en-US" altLang="en-US" dirty="0"/>
          </a:p>
          <a:p>
            <a:r>
              <a:rPr lang="en-US" altLang="en-US" dirty="0" smtClean="0"/>
              <a:t>Local Floodplain Permit</a:t>
            </a:r>
          </a:p>
          <a:p>
            <a:r>
              <a:rPr lang="en-US" altLang="en-US" dirty="0" smtClean="0"/>
              <a:t>Borough </a:t>
            </a:r>
            <a:r>
              <a:rPr lang="en-US" altLang="en-US" dirty="0"/>
              <a:t>&amp; Local Development Permits</a:t>
            </a:r>
          </a:p>
          <a:p>
            <a:pPr lvl="0"/>
            <a:r>
              <a:rPr lang="en-US" altLang="en-US" sz="2800" dirty="0" smtClean="0"/>
              <a:t>Local Noise Ordinances</a:t>
            </a:r>
          </a:p>
          <a:p>
            <a:pPr marL="0" lvl="0" indent="0">
              <a:buNone/>
            </a:pPr>
            <a:endParaRPr lang="en-US" altLang="en-US" sz="2800" dirty="0" smtClean="0"/>
          </a:p>
        </p:txBody>
      </p:sp>
      <p:pic>
        <p:nvPicPr>
          <p:cNvPr id="6" name="Picture 2" descr="C:\Users\bdnelson\Documents\Northern Region Files\Presentation\alaska-county-map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675835"/>
            <a:ext cx="44958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5584698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009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Permits</a:t>
            </a:r>
            <a:endParaRPr lang="en-US" dirty="0"/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358140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49F69BE-E48A-465C-B021-D9AB6B404C7F}" type="datetimeFigureOut">
              <a:rPr lang="en-US" smtClean="0"/>
              <a:pPr>
                <a:defRPr/>
              </a:pPr>
              <a:t>1/29/2020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r>
              <a:rPr lang="en-US" altLang="en-US" sz="3200" b="1" dirty="0" smtClean="0"/>
              <a:t>How </a:t>
            </a:r>
            <a:r>
              <a:rPr lang="en-US" altLang="en-US" sz="3200" b="1" dirty="0"/>
              <a:t>Do We Ensure NEPA and Permit Compliance?</a:t>
            </a:r>
          </a:p>
          <a:p>
            <a:pPr marL="0" lvl="0" indent="0">
              <a:buNone/>
            </a:pPr>
            <a:r>
              <a:rPr lang="en-US" altLang="en-US" dirty="0" smtClean="0"/>
              <a:t>This site is permitted, right?</a:t>
            </a:r>
            <a:endParaRPr lang="en-US" altLang="en-US" dirty="0"/>
          </a:p>
          <a:p>
            <a:pPr lvl="0"/>
            <a:endParaRPr lang="en-US" altLang="en-US" sz="2800" dirty="0" smtClean="0"/>
          </a:p>
        </p:txBody>
      </p:sp>
      <p:pic>
        <p:nvPicPr>
          <p:cNvPr id="6" name="Picture 2" descr="C:\Users\bdnelson\Documents\Presentations\inconceiva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99" y="2438400"/>
            <a:ext cx="6950981" cy="3850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28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Permit Compliance</a:t>
            </a:r>
            <a:endParaRPr lang="en-US" dirty="0"/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358140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49F69BE-E48A-465C-B021-D9AB6B404C7F}" type="datetimeFigureOut">
              <a:rPr lang="en-US" smtClean="0"/>
              <a:pPr>
                <a:defRPr/>
              </a:pPr>
              <a:t>1/29/2020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r>
              <a:rPr lang="en-US" altLang="en-US" b="1" dirty="0" smtClean="0">
                <a:latin typeface="+mj-lt"/>
              </a:rPr>
              <a:t>How Do We Ensure NEPA and Permit Compliance?</a:t>
            </a:r>
            <a:endParaRPr lang="en-US" altLang="en-US" b="1" dirty="0" smtClean="0">
              <a:latin typeface="+mj-lt"/>
            </a:endParaRPr>
          </a:p>
          <a:p>
            <a:pPr marL="0" lvl="0" indent="0">
              <a:buNone/>
            </a:pPr>
            <a:r>
              <a:rPr lang="en-US" altLang="en-US" sz="2500" dirty="0" smtClean="0"/>
              <a:t>Training, and having staff in the field during construction.</a:t>
            </a:r>
            <a:endParaRPr lang="en-US" altLang="en-US" sz="2500" dirty="0" smtClean="0"/>
          </a:p>
          <a:p>
            <a:r>
              <a:rPr lang="en-US" dirty="0" smtClean="0"/>
              <a:t>BMPs</a:t>
            </a:r>
            <a:endParaRPr lang="en-US" dirty="0"/>
          </a:p>
          <a:p>
            <a:pPr lvl="1"/>
            <a:r>
              <a:rPr lang="en-US" sz="2400" dirty="0"/>
              <a:t>Grass seed, Straw wattles, Silt curtain</a:t>
            </a:r>
          </a:p>
          <a:p>
            <a:r>
              <a:rPr lang="en-US" dirty="0"/>
              <a:t>Good Housekeeping</a:t>
            </a:r>
          </a:p>
          <a:p>
            <a:r>
              <a:rPr lang="en-US" dirty="0"/>
              <a:t>Spill Kits</a:t>
            </a:r>
          </a:p>
          <a:p>
            <a:pPr lvl="1"/>
            <a:r>
              <a:rPr lang="en-US" sz="2400" dirty="0"/>
              <a:t>Absorbent pads, Floating boom</a:t>
            </a:r>
          </a:p>
          <a:p>
            <a:r>
              <a:rPr lang="en-US" dirty="0"/>
              <a:t>Photo Documentation</a:t>
            </a:r>
          </a:p>
          <a:p>
            <a:r>
              <a:rPr lang="en-US" dirty="0"/>
              <a:t>On-line </a:t>
            </a:r>
            <a:r>
              <a:rPr lang="en-US" dirty="0" smtClean="0"/>
              <a:t>Training</a:t>
            </a:r>
          </a:p>
          <a:p>
            <a:pPr lvl="3"/>
            <a:r>
              <a:rPr lang="en-US" sz="1800" dirty="0">
                <a:solidFill>
                  <a:schemeClr val="accent1"/>
                </a:solidFill>
              </a:rPr>
              <a:t>http://dot.alaska.gov/stwddes/desenviron/resources/training.shtml</a:t>
            </a:r>
          </a:p>
          <a:p>
            <a:endParaRPr lang="en-US" altLang="en-US" sz="2800" dirty="0" smtClean="0"/>
          </a:p>
        </p:txBody>
      </p:sp>
      <p:pic>
        <p:nvPicPr>
          <p:cNvPr id="8" name="Picture 7" descr="S:\Environmental\M&amp;O Projects\Project photos\IMAGE23-Glennallen\IMG_1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2057400"/>
            <a:ext cx="2560638" cy="192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bdnelson\Documents\Docs\Camera\_McCarthy Road Project\MP 3-9\IMG_38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38527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:\Environmental\M&amp;O Projects\NR Projects - PM Program\NR Project photos\IMAGE23-Glennallen\Glenn Hwy\IMG_12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32552"/>
            <a:ext cx="1949726" cy="13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Documents and Settings\bdnelson\My Documents\M&amp;O_files\M&amp;O Projects - copy\VALDEZ DISTRICT\Cordova\photos\aIMG_1860_mo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5562600"/>
            <a:ext cx="1144104" cy="858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894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358140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49F69BE-E48A-465C-B021-D9AB6B404C7F}" type="datetimeFigureOut">
              <a:rPr lang="en-US" smtClean="0"/>
              <a:pPr>
                <a:defRPr/>
              </a:pPr>
              <a:t>1/29/2020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endParaRPr lang="en-US" altLang="en-US" dirty="0" smtClean="0"/>
          </a:p>
          <a:p>
            <a:pPr marL="0" lvl="0" indent="0">
              <a:buNone/>
            </a:pPr>
            <a:endParaRPr lang="en-US" altLang="en-US" dirty="0"/>
          </a:p>
          <a:p>
            <a:pPr marL="0" lvl="0" indent="0">
              <a:buNone/>
            </a:pPr>
            <a:endParaRPr lang="en-US" altLang="en-US" dirty="0" smtClean="0"/>
          </a:p>
          <a:p>
            <a:pPr marL="0" lvl="0" indent="0">
              <a:buNone/>
            </a:pPr>
            <a:endParaRPr lang="en-US" altLang="en-US" dirty="0"/>
          </a:p>
          <a:p>
            <a:pPr lvl="0"/>
            <a:endParaRPr lang="en-US" altLang="en-US" sz="2800" dirty="0" smtClean="0"/>
          </a:p>
        </p:txBody>
      </p:sp>
      <p:pic>
        <p:nvPicPr>
          <p:cNvPr id="7" name="Picture 3" descr="X:\M&amp;O-01\Projects\Highways\2011 Nome Emergency Repairs\Pictures\Site #15\P1000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09800"/>
            <a:ext cx="5334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6200" y="1165527"/>
            <a:ext cx="268054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Brett Nelson</a:t>
            </a:r>
            <a:endParaRPr kumimoji="0" lang="en-US" altLang="en-US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Northern Region Environmental Manager</a:t>
            </a:r>
            <a:endParaRPr kumimoji="0" lang="en-US" altLang="en-US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Alaska DOT&amp;PF</a:t>
            </a:r>
            <a:endParaRPr kumimoji="0" lang="en-US" altLang="en-US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2301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Peger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Road / Fairbanks, AK  99709</a:t>
            </a:r>
            <a:endParaRPr kumimoji="0" lang="en-US" altLang="en-US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(907) 455-2238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1" descr="DOTPF-logo-color-webres-150x150-transparent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77152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7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2" y="838199"/>
            <a:ext cx="6476268" cy="54956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9332" y="152400"/>
            <a:ext cx="9295668" cy="584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152400"/>
            <a:ext cx="880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latin typeface="Franklin Gothic Demi" panose="020B0703020102020204" pitchFamily="34" charset="0"/>
              </a:rPr>
              <a:t>NORTHERN REGION OVERVIEW</a:t>
            </a:r>
            <a:endParaRPr lang="en-US" sz="3200" dirty="0">
              <a:solidFill>
                <a:srgbClr val="FFC000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321455"/>
              </p:ext>
            </p:extLst>
          </p:nvPr>
        </p:nvGraphicFramePr>
        <p:xfrm>
          <a:off x="4622323" y="831527"/>
          <a:ext cx="4483577" cy="270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8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3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1205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FFC000"/>
                          </a:solidFill>
                          <a:latin typeface="Franklin Gothic Demi" panose="020B0703020102020204" pitchFamily="34" charset="0"/>
                        </a:rPr>
                        <a:t>Region</a:t>
                      </a:r>
                      <a:endParaRPr lang="en-US" sz="1500" b="0" dirty="0">
                        <a:solidFill>
                          <a:srgbClr val="FFC00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 marL="99635" marR="99635" marT="49818" marB="4981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baseline="0" dirty="0" smtClean="0">
                          <a:solidFill>
                            <a:srgbClr val="FFC000"/>
                          </a:solidFill>
                          <a:latin typeface="Franklin Gothic Demi" panose="020B0703020102020204" pitchFamily="34" charset="0"/>
                        </a:rPr>
                        <a:t>Road Lane Miles</a:t>
                      </a:r>
                      <a:endParaRPr lang="en-US" sz="1500" b="0" dirty="0">
                        <a:solidFill>
                          <a:srgbClr val="FFC00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 marL="99635" marR="99635" marT="49818" marB="4981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FFC000"/>
                          </a:solidFill>
                          <a:latin typeface="Franklin Gothic Demi" panose="020B0703020102020204" pitchFamily="34" charset="0"/>
                        </a:rPr>
                        <a:t>Maintenance Stations</a:t>
                      </a:r>
                      <a:endParaRPr lang="en-US" sz="1500" b="0" dirty="0">
                        <a:solidFill>
                          <a:srgbClr val="FFC00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 marL="99635" marR="99635" marT="49818" marB="4981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FFC000"/>
                          </a:solidFill>
                          <a:latin typeface="Franklin Gothic Demi" panose="020B0703020102020204" pitchFamily="34" charset="0"/>
                        </a:rPr>
                        <a:t>Airports</a:t>
                      </a:r>
                      <a:endParaRPr lang="en-US" sz="1500" b="0" dirty="0">
                        <a:solidFill>
                          <a:srgbClr val="FFC00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 marL="99635" marR="99635" marT="49818" marB="49818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 smtClean="0">
                          <a:latin typeface="Franklin Gothic Demi" panose="020B0703020102020204" pitchFamily="34" charset="0"/>
                        </a:rPr>
                        <a:t>Northern</a:t>
                      </a:r>
                      <a:endParaRPr lang="en-US" sz="1500" b="0" dirty="0">
                        <a:latin typeface="Franklin Gothic Demi" panose="020B0703020102020204" pitchFamily="34" charset="0"/>
                      </a:endParaRPr>
                    </a:p>
                  </a:txBody>
                  <a:tcPr marL="99635" marR="99635" marT="49818" marB="49818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 smtClean="0">
                          <a:latin typeface="Franklin Gothic Demi" panose="020B0703020102020204" pitchFamily="34" charset="0"/>
                        </a:rPr>
                        <a:t>8,920</a:t>
                      </a:r>
                      <a:endParaRPr lang="en-US" sz="1500" b="0" dirty="0">
                        <a:latin typeface="Franklin Gothic Demi" panose="020B0703020102020204" pitchFamily="34" charset="0"/>
                      </a:endParaRPr>
                    </a:p>
                  </a:txBody>
                  <a:tcPr marL="99635" marR="99635" marT="49818" marB="49818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 smtClean="0">
                          <a:latin typeface="Franklin Gothic Demi" panose="020B0703020102020204" pitchFamily="34" charset="0"/>
                        </a:rPr>
                        <a:t>37</a:t>
                      </a:r>
                      <a:endParaRPr lang="en-US" sz="1500" b="0" dirty="0">
                        <a:latin typeface="Franklin Gothic Demi" panose="020B0703020102020204" pitchFamily="34" charset="0"/>
                      </a:endParaRPr>
                    </a:p>
                  </a:txBody>
                  <a:tcPr marL="99635" marR="99635" marT="49818" marB="49818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 smtClean="0">
                          <a:latin typeface="Franklin Gothic Demi" panose="020B0703020102020204" pitchFamily="34" charset="0"/>
                        </a:rPr>
                        <a:t>101</a:t>
                      </a:r>
                      <a:endParaRPr lang="en-US" sz="1500" b="0" dirty="0">
                        <a:latin typeface="Franklin Gothic Demi" panose="020B0703020102020204" pitchFamily="34" charset="0"/>
                      </a:endParaRPr>
                    </a:p>
                  </a:txBody>
                  <a:tcPr marL="99635" marR="99635" marT="49818" marB="49818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 smtClean="0">
                          <a:latin typeface="Franklin Gothic Demi" panose="020B0703020102020204" pitchFamily="34" charset="0"/>
                        </a:rPr>
                        <a:t>Central</a:t>
                      </a:r>
                    </a:p>
                  </a:txBody>
                  <a:tcPr marL="99635" marR="99635" marT="49818" marB="4981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 smtClean="0">
                          <a:latin typeface="Franklin Gothic Demi" panose="020B0703020102020204" pitchFamily="34" charset="0"/>
                        </a:rPr>
                        <a:t>4,632</a:t>
                      </a:r>
                    </a:p>
                  </a:txBody>
                  <a:tcPr marL="99635" marR="99635" marT="49818" marB="4981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 smtClean="0">
                          <a:latin typeface="Franklin Gothic Demi" panose="020B0703020102020204" pitchFamily="34" charset="0"/>
                        </a:rPr>
                        <a:t>20</a:t>
                      </a:r>
                      <a:endParaRPr lang="en-US" sz="1500" b="0" dirty="0">
                        <a:latin typeface="Franklin Gothic Demi" panose="020B0703020102020204" pitchFamily="34" charset="0"/>
                      </a:endParaRPr>
                    </a:p>
                  </a:txBody>
                  <a:tcPr marL="99635" marR="99635" marT="49818" marB="4981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 smtClean="0">
                          <a:latin typeface="Franklin Gothic Demi" panose="020B0703020102020204" pitchFamily="34" charset="0"/>
                        </a:rPr>
                        <a:t>70</a:t>
                      </a:r>
                      <a:endParaRPr lang="en-US" sz="1500" b="0" dirty="0">
                        <a:latin typeface="Franklin Gothic Demi" panose="020B0703020102020204" pitchFamily="34" charset="0"/>
                      </a:endParaRPr>
                    </a:p>
                  </a:txBody>
                  <a:tcPr marL="99635" marR="99635" marT="49818" marB="4981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 err="1" smtClean="0">
                          <a:latin typeface="Franklin Gothic Demi" panose="020B0703020102020204" pitchFamily="34" charset="0"/>
                        </a:rPr>
                        <a:t>Southcoast</a:t>
                      </a:r>
                      <a:endParaRPr lang="en-US" sz="1500" b="0" dirty="0">
                        <a:latin typeface="Franklin Gothic Demi" panose="020B0703020102020204" pitchFamily="34" charset="0"/>
                      </a:endParaRPr>
                    </a:p>
                  </a:txBody>
                  <a:tcPr marL="99635" marR="99635" marT="49818" marB="49818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 smtClean="0">
                          <a:latin typeface="Franklin Gothic Demi" panose="020B0703020102020204" pitchFamily="34" charset="0"/>
                        </a:rPr>
                        <a:t>1,528</a:t>
                      </a:r>
                      <a:endParaRPr lang="en-US" sz="1500" b="0" dirty="0">
                        <a:latin typeface="Franklin Gothic Demi" panose="020B0703020102020204" pitchFamily="34" charset="0"/>
                      </a:endParaRPr>
                    </a:p>
                  </a:txBody>
                  <a:tcPr marL="99635" marR="99635" marT="49818" marB="49818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 smtClean="0">
                          <a:latin typeface="Franklin Gothic Demi" panose="020B0703020102020204" pitchFamily="34" charset="0"/>
                        </a:rPr>
                        <a:t>19</a:t>
                      </a:r>
                      <a:endParaRPr lang="en-US" sz="1500" b="0" dirty="0">
                        <a:latin typeface="Franklin Gothic Demi" panose="020B0703020102020204" pitchFamily="34" charset="0"/>
                      </a:endParaRPr>
                    </a:p>
                  </a:txBody>
                  <a:tcPr marL="99635" marR="99635" marT="49818" marB="49818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 smtClean="0">
                          <a:latin typeface="Franklin Gothic Demi" panose="020B0703020102020204" pitchFamily="34" charset="0"/>
                        </a:rPr>
                        <a:t>69</a:t>
                      </a:r>
                      <a:endParaRPr lang="en-US" sz="1500" b="0" dirty="0">
                        <a:latin typeface="Franklin Gothic Demi" panose="020B0703020102020204" pitchFamily="34" charset="0"/>
                      </a:endParaRPr>
                    </a:p>
                  </a:txBody>
                  <a:tcPr marL="99635" marR="99635" marT="49818" marB="49818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744774" y="3631555"/>
            <a:ext cx="2246827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>
                <a:latin typeface="Franklin Gothic Demi" panose="020B0703020102020204" pitchFamily="34" charset="0"/>
              </a:rPr>
              <a:t>Northern Region Stats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Franklin Gothic Demi Cond" panose="020B0706030402020204" pitchFamily="34" charset="0"/>
              </a:rPr>
              <a:t>124 communities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Franklin Gothic Demi Cond" panose="020B0706030402020204" pitchFamily="34" charset="0"/>
              </a:rPr>
              <a:t>6 </a:t>
            </a:r>
            <a:r>
              <a:rPr lang="en-US" sz="1600" dirty="0">
                <a:latin typeface="Franklin Gothic Demi Cond" panose="020B0706030402020204" pitchFamily="34" charset="0"/>
              </a:rPr>
              <a:t>b</a:t>
            </a:r>
            <a:r>
              <a:rPr lang="en-US" sz="1600" dirty="0" smtClean="0">
                <a:latin typeface="Franklin Gothic Demi Cond" panose="020B0706030402020204" pitchFamily="34" charset="0"/>
              </a:rPr>
              <a:t>oroughs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Franklin Gothic Demi Cond" panose="020B0706030402020204" pitchFamily="34" charset="0"/>
              </a:rPr>
              <a:t>Over 50 city governments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Franklin Gothic Demi Cond" panose="020B0706030402020204" pitchFamily="34" charset="0"/>
              </a:rPr>
              <a:t>Over 100 tribes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Franklin Gothic Demi Cond" panose="020B0706030402020204" pitchFamily="34" charset="0"/>
              </a:rPr>
              <a:t>1 metropolitan </a:t>
            </a:r>
            <a:r>
              <a:rPr lang="en-US" sz="1600" dirty="0">
                <a:latin typeface="Franklin Gothic Demi Cond" panose="020B0706030402020204" pitchFamily="34" charset="0"/>
              </a:rPr>
              <a:t>p</a:t>
            </a:r>
            <a:r>
              <a:rPr lang="en-US" sz="1600" dirty="0" smtClean="0">
                <a:latin typeface="Franklin Gothic Demi Cond" panose="020B0706030402020204" pitchFamily="34" charset="0"/>
              </a:rPr>
              <a:t>lanning </a:t>
            </a:r>
            <a:r>
              <a:rPr lang="en-US" sz="1600" dirty="0">
                <a:latin typeface="Franklin Gothic Demi Cond" panose="020B0706030402020204" pitchFamily="34" charset="0"/>
              </a:rPr>
              <a:t>o</a:t>
            </a:r>
            <a:r>
              <a:rPr lang="en-US" sz="1600" dirty="0" smtClean="0">
                <a:latin typeface="Franklin Gothic Demi Cond" panose="020B0706030402020204" pitchFamily="34" charset="0"/>
              </a:rPr>
              <a:t>rganization (FAST Planning)</a:t>
            </a:r>
          </a:p>
        </p:txBody>
      </p:sp>
    </p:spTree>
    <p:extLst>
      <p:ext uri="{BB962C8B-B14F-4D97-AF65-F5344CB8AC3E}">
        <p14:creationId xmlns:p14="http://schemas.microsoft.com/office/powerpoint/2010/main" val="325720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DOT&amp;PF Environmental Staff</a:t>
            </a:r>
            <a:endParaRPr lang="en-US" dirty="0"/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358140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49F69BE-E48A-465C-B021-D9AB6B404C7F}" type="datetimeFigureOut">
              <a:rPr lang="en-US" smtClean="0"/>
              <a:pPr>
                <a:defRPr/>
              </a:pPr>
              <a:t>1/29/2020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r>
              <a:rPr lang="en-US" altLang="en-US" b="1" dirty="0" smtClean="0">
                <a:latin typeface="+mj-lt"/>
              </a:rPr>
              <a:t>Why Environmental </a:t>
            </a:r>
            <a:r>
              <a:rPr lang="en-US" altLang="en-US" b="1" dirty="0">
                <a:latin typeface="+mj-lt"/>
              </a:rPr>
              <a:t>S</a:t>
            </a:r>
            <a:r>
              <a:rPr lang="en-US" altLang="en-US" b="1" dirty="0" smtClean="0">
                <a:latin typeface="+mj-lt"/>
              </a:rPr>
              <a:t>taff in a </a:t>
            </a:r>
            <a:r>
              <a:rPr lang="en-US" altLang="en-US" b="1" dirty="0" smtClean="0">
                <a:latin typeface="+mj-lt"/>
              </a:rPr>
              <a:t>T</a:t>
            </a:r>
            <a:r>
              <a:rPr lang="en-US" altLang="en-US" b="1" dirty="0" smtClean="0">
                <a:latin typeface="+mj-lt"/>
              </a:rPr>
              <a:t>ransportation Department?</a:t>
            </a:r>
            <a:endParaRPr lang="en-US" altLang="en-US" b="1" dirty="0" smtClean="0">
              <a:latin typeface="+mj-lt"/>
            </a:endParaRPr>
          </a:p>
          <a:p>
            <a:pPr marL="0" lvl="0" indent="0">
              <a:buNone/>
            </a:pPr>
            <a:r>
              <a:rPr lang="en-US" altLang="en-US" sz="2500" dirty="0" smtClean="0"/>
              <a:t>Staff assist with M&amp;O, Planning, Design, and Construction</a:t>
            </a:r>
          </a:p>
          <a:p>
            <a:pPr marL="0" lvl="0" indent="0">
              <a:buNone/>
            </a:pPr>
            <a:endParaRPr lang="en-US" altLang="en-US" sz="2500" dirty="0" smtClean="0"/>
          </a:p>
          <a:p>
            <a:pPr lvl="0"/>
            <a:r>
              <a:rPr lang="en-US" altLang="en-US" sz="2800" dirty="0" smtClean="0"/>
              <a:t>Knowledge of environmental laws, regulations, processes</a:t>
            </a:r>
          </a:p>
          <a:p>
            <a:pPr lvl="0"/>
            <a:endParaRPr lang="en-US" altLang="en-US" sz="2800" dirty="0" smtClean="0"/>
          </a:p>
          <a:p>
            <a:pPr lvl="0"/>
            <a:r>
              <a:rPr lang="en-US" altLang="en-US" dirty="0" smtClean="0"/>
              <a:t>Understanding of DOT&amp;PF projects and activities</a:t>
            </a:r>
          </a:p>
          <a:p>
            <a:pPr lvl="0"/>
            <a:endParaRPr lang="en-US" altLang="en-US" sz="2000" dirty="0"/>
          </a:p>
          <a:p>
            <a:r>
              <a:rPr lang="en-US" altLang="en-US" dirty="0"/>
              <a:t>Liaison between DOT&amp;PF and regulatory agencies</a:t>
            </a:r>
          </a:p>
          <a:p>
            <a:pPr lvl="0"/>
            <a:endParaRPr lang="en-US" altLang="en-US" dirty="0" smtClean="0"/>
          </a:p>
        </p:txBody>
      </p:sp>
      <p:pic>
        <p:nvPicPr>
          <p:cNvPr id="6" name="Picture 2" descr="S:\Environmental\M&amp;O Projects\Galena\Photos\2008 photos\May 20\DSC_0016 -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97225"/>
            <a:ext cx="2743200" cy="165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7649139" y="3278750"/>
            <a:ext cx="1303020" cy="1141748"/>
            <a:chOff x="108490871" y="108154694"/>
            <a:chExt cx="4347322" cy="3899647"/>
          </a:xfrm>
        </p:grpSpPr>
        <p:pic>
          <p:nvPicPr>
            <p:cNvPr id="8" name="Picture 4" descr="horse-car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05439" y="108754029"/>
              <a:ext cx="4332754" cy="2875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108490871" y="108154694"/>
              <a:ext cx="4343400" cy="3899647"/>
            </a:xfrm>
            <a:custGeom>
              <a:avLst/>
              <a:gdLst>
                <a:gd name="G0" fmla="+- 2700 0 0"/>
                <a:gd name="G1" fmla="*/ G0 2 1"/>
                <a:gd name="G2" fmla="+- 21600 0 G1"/>
                <a:gd name="G3" fmla="*/ G2 G2 1"/>
                <a:gd name="G4" fmla="*/ G0 G0 1"/>
                <a:gd name="G5" fmla="+- G3 0 G4"/>
                <a:gd name="G6" fmla="*/ G5 1 8"/>
                <a:gd name="G7" fmla="sqrt G6"/>
                <a:gd name="G8" fmla="*/ G4 1 8"/>
                <a:gd name="G9" fmla="sqrt G8"/>
                <a:gd name="G10" fmla="+- G7 G9 0"/>
                <a:gd name="G11" fmla="+- G7 0 G9"/>
                <a:gd name="G12" fmla="+- G10 10800 0"/>
                <a:gd name="G13" fmla="+- 10800 0 G10"/>
                <a:gd name="G14" fmla="+- G11 10800 0"/>
                <a:gd name="G15" fmla="+- 10800 0 G11"/>
                <a:gd name="G16" fmla="+- 21600 0 G0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700"/>
                    <a:pt x="7477" y="3223"/>
                    <a:pt x="6106" y="4198"/>
                  </a:cubicBez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899"/>
                    <a:pt x="14122" y="18376"/>
                    <a:pt x="15493" y="17401"/>
                  </a:cubicBezTo>
                  <a:close/>
                </a:path>
              </a:pathLst>
            </a:custGeom>
            <a:solidFill>
              <a:srgbClr val="FF5050">
                <a:alpha val="56000"/>
              </a:srgb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Picture 2" descr="S:\Environmental\M&amp;O Projects\NR Projects - PM Program\NR Project photos\IMAGE13 - Nome\IMAGE12 - Nome3\IMG_3348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555" y="5029200"/>
            <a:ext cx="2078382" cy="15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:\Environmental\M&amp;O Projects\VALDEZ DISTRICT\Oct 2006 Flood\Flooding Keystone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030" y="4979090"/>
            <a:ext cx="2098813" cy="157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27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DOT&amp;PF Environmental Staff</a:t>
            </a:r>
            <a:endParaRPr lang="en-US" dirty="0"/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358140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49F69BE-E48A-465C-B021-D9AB6B404C7F}" type="datetimeFigureOut">
              <a:rPr lang="en-US" smtClean="0"/>
              <a:pPr>
                <a:defRPr/>
              </a:pPr>
              <a:t>1/29/2020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r>
              <a:rPr lang="en-US" altLang="en-US" b="1" dirty="0" smtClean="0">
                <a:latin typeface="+mj-lt"/>
              </a:rPr>
              <a:t>Where Are Environmental Staff at DOT&amp;PF?</a:t>
            </a:r>
            <a:endParaRPr lang="en-US" altLang="en-US" b="1" dirty="0" smtClean="0">
              <a:latin typeface="+mj-lt"/>
            </a:endParaRPr>
          </a:p>
          <a:p>
            <a:pPr marL="0" lvl="0" indent="0">
              <a:buNone/>
            </a:pPr>
            <a:r>
              <a:rPr lang="en-US" altLang="en-US" sz="2500" dirty="0" smtClean="0"/>
              <a:t>Staff cover a broad range of topics across the State</a:t>
            </a:r>
          </a:p>
          <a:p>
            <a:pPr marL="0" lvl="0" indent="0">
              <a:buNone/>
            </a:pPr>
            <a:endParaRPr lang="en-US" altLang="en-US" sz="2500" dirty="0" smtClean="0"/>
          </a:p>
          <a:p>
            <a:r>
              <a:rPr lang="en-US" altLang="en-US" sz="2800" dirty="0" smtClean="0"/>
              <a:t>Regional Staff </a:t>
            </a:r>
            <a:r>
              <a:rPr lang="en-US" altLang="en-US" dirty="0" smtClean="0"/>
              <a:t>(</a:t>
            </a:r>
            <a:r>
              <a:rPr lang="en-US" altLang="en-US" dirty="0"/>
              <a:t>Northern, Central, </a:t>
            </a:r>
            <a:r>
              <a:rPr lang="en-US" altLang="en-US" dirty="0" err="1"/>
              <a:t>Southcoast</a:t>
            </a:r>
            <a:r>
              <a:rPr lang="en-US" altLang="en-US" dirty="0" smtClean="0"/>
              <a:t>)</a:t>
            </a:r>
          </a:p>
          <a:p>
            <a:pPr lvl="1"/>
            <a:r>
              <a:rPr lang="en-US" altLang="en-US" dirty="0" smtClean="0"/>
              <a:t>Design &amp; Construction / Cultural Resources</a:t>
            </a:r>
          </a:p>
          <a:p>
            <a:pPr lvl="1"/>
            <a:r>
              <a:rPr lang="en-US" altLang="en-US" dirty="0" smtClean="0"/>
              <a:t>M&amp;O / Spills &amp; </a:t>
            </a:r>
            <a:r>
              <a:rPr lang="en-US" altLang="en-US" dirty="0" err="1" smtClean="0"/>
              <a:t>HazMat</a:t>
            </a:r>
            <a:endParaRPr lang="en-US" altLang="en-US" dirty="0" smtClean="0"/>
          </a:p>
          <a:p>
            <a:pPr lvl="1"/>
            <a:r>
              <a:rPr lang="en-US" altLang="en-US" dirty="0" err="1" smtClean="0"/>
              <a:t>Stormwater</a:t>
            </a:r>
            <a:endParaRPr lang="en-US" altLang="en-US" dirty="0"/>
          </a:p>
          <a:p>
            <a:pPr lvl="0"/>
            <a:r>
              <a:rPr lang="en-US" altLang="en-US" sz="2800" dirty="0" smtClean="0"/>
              <a:t>Statewide Environmental Office (SEO)</a:t>
            </a:r>
          </a:p>
          <a:p>
            <a:pPr lvl="1"/>
            <a:r>
              <a:rPr lang="en-US" altLang="en-US" dirty="0" smtClean="0"/>
              <a:t>NEPA / Cultural Resources / Compliance – </a:t>
            </a:r>
            <a:r>
              <a:rPr lang="en-US" altLang="en-US" dirty="0" err="1" smtClean="0"/>
              <a:t>Stormwater</a:t>
            </a:r>
            <a:endParaRPr lang="en-US" altLang="en-US" dirty="0" smtClean="0"/>
          </a:p>
          <a:p>
            <a:pPr lvl="0"/>
            <a:r>
              <a:rPr lang="en-US" altLang="en-US" dirty="0" smtClean="0"/>
              <a:t>Airports (AIA, FAI)</a:t>
            </a:r>
            <a:endParaRPr lang="en-US" altLang="en-US" sz="2800" dirty="0" smtClean="0"/>
          </a:p>
          <a:p>
            <a:pPr marL="457200" lvl="1" indent="0">
              <a:buNone/>
            </a:pPr>
            <a:endParaRPr lang="en-US" altLang="en-US" sz="2600" dirty="0" smtClean="0"/>
          </a:p>
          <a:p>
            <a:pPr marL="914400" lvl="2" indent="0">
              <a:buNone/>
            </a:pPr>
            <a:endParaRPr lang="en-US" altLang="en-US" dirty="0"/>
          </a:p>
          <a:p>
            <a:pPr lvl="4"/>
            <a:endParaRPr lang="en-US" altLang="en-US" sz="2000" dirty="0" smtClean="0"/>
          </a:p>
        </p:txBody>
      </p:sp>
      <p:pic>
        <p:nvPicPr>
          <p:cNvPr id="6" name="Picture 2" descr="C:\Users\bdnelson\Documents\M&amp;O Projects - copy\DSCN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3352800"/>
            <a:ext cx="2133021" cy="1600200"/>
          </a:xfrm>
          <a:prstGeom prst="rect">
            <a:avLst/>
          </a:prstGeom>
          <a:noFill/>
        </p:spPr>
      </p:pic>
      <p:pic>
        <p:nvPicPr>
          <p:cNvPr id="7" name="Picture 3" descr="C:\Users\bdnelson\Documents\M&amp;O_files\Presentations\ALMA - M&amp;O Leadership Academy\photos\Shop Clean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447800"/>
            <a:ext cx="1744522" cy="13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Documents and Settings\bdnelson\My Documents\M&amp;O_files\M&amp;O Projects - copy\FAIRBANKS DISTRICT\Fairbanks area\IMG_1817_m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5493550"/>
            <a:ext cx="1732820" cy="1101626"/>
          </a:xfrm>
          <a:prstGeom prst="rect">
            <a:avLst/>
          </a:prstGeom>
          <a:noFill/>
        </p:spPr>
      </p:pic>
      <p:pic>
        <p:nvPicPr>
          <p:cNvPr id="9" name="Picture 2" descr="C:\Documents and Settings\bdnelson\My Documents\M&amp;O_files\M&amp;O Projects - copy\DALTON DISTRICT\Elliott Highway\Livengood culverts\Elliott MP87 culvert\100_08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5493550"/>
            <a:ext cx="1371744" cy="10287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17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Environmental Needs at DOT&amp;PF</a:t>
            </a:r>
            <a:endParaRPr lang="en-US" dirty="0"/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358140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49F69BE-E48A-465C-B021-D9AB6B404C7F}" type="datetimeFigureOut">
              <a:rPr lang="en-US" smtClean="0"/>
              <a:pPr>
                <a:defRPr/>
              </a:pPr>
              <a:t>1/29/2020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r>
              <a:rPr lang="en-US" altLang="en-US" b="1" dirty="0" smtClean="0">
                <a:latin typeface="+mj-lt"/>
              </a:rPr>
              <a:t>What level of NEPA and types of permits needed</a:t>
            </a:r>
            <a:r>
              <a:rPr lang="en-US" altLang="en-US" b="1" dirty="0" smtClean="0">
                <a:latin typeface="+mj-lt"/>
              </a:rPr>
              <a:t>?</a:t>
            </a:r>
            <a:endParaRPr lang="en-US" altLang="en-US" dirty="0"/>
          </a:p>
          <a:p>
            <a:pPr lvl="0"/>
            <a:endParaRPr lang="en-US" altLang="en-US" sz="2800" dirty="0" smtClean="0"/>
          </a:p>
        </p:txBody>
      </p:sp>
      <p:pic>
        <p:nvPicPr>
          <p:cNvPr id="3" name="Galena Culvert Wash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676400"/>
            <a:ext cx="6858000" cy="474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0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Development</a:t>
            </a:r>
            <a:endParaRPr lang="en-US" dirty="0"/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358140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49F69BE-E48A-465C-B021-D9AB6B404C7F}" type="datetimeFigureOut">
              <a:rPr lang="en-US" smtClean="0"/>
              <a:pPr>
                <a:defRPr/>
              </a:pPr>
              <a:t>1/29/2020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r>
              <a:rPr lang="en-US" altLang="en-US" b="1" dirty="0" smtClean="0">
                <a:latin typeface="+mj-lt"/>
              </a:rPr>
              <a:t>How Do We </a:t>
            </a:r>
            <a:r>
              <a:rPr lang="en-US" altLang="en-US" b="1" dirty="0">
                <a:latin typeface="+mj-lt"/>
              </a:rPr>
              <a:t>D</a:t>
            </a:r>
            <a:r>
              <a:rPr lang="en-US" altLang="en-US" b="1" dirty="0" smtClean="0">
                <a:latin typeface="+mj-lt"/>
              </a:rPr>
              <a:t>etermine </a:t>
            </a:r>
            <a:r>
              <a:rPr lang="en-US" altLang="en-US" b="1" dirty="0" smtClean="0">
                <a:latin typeface="+mj-lt"/>
              </a:rPr>
              <a:t>E</a:t>
            </a:r>
            <a:r>
              <a:rPr lang="en-US" altLang="en-US" b="1" dirty="0" smtClean="0">
                <a:latin typeface="+mj-lt"/>
              </a:rPr>
              <a:t>nvironmental Requirements?</a:t>
            </a:r>
            <a:endParaRPr lang="en-US" altLang="en-US" b="1" dirty="0" smtClean="0">
              <a:latin typeface="+mj-lt"/>
            </a:endParaRPr>
          </a:p>
          <a:p>
            <a:pPr marL="0" lvl="0" indent="0">
              <a:buNone/>
            </a:pPr>
            <a:r>
              <a:rPr lang="en-US" altLang="en-US" sz="2500" dirty="0" smtClean="0"/>
              <a:t>Funding source of project determines the processes required</a:t>
            </a:r>
          </a:p>
          <a:p>
            <a:pPr marL="0" lvl="0" indent="0">
              <a:buNone/>
            </a:pPr>
            <a:endParaRPr lang="en-US" altLang="en-US" sz="2500" dirty="0" smtClean="0"/>
          </a:p>
          <a:p>
            <a:pPr lvl="0"/>
            <a:r>
              <a:rPr lang="en-US" altLang="en-US" dirty="0" smtClean="0"/>
              <a:t>FHWA – State took on NEPA Assignment (327 Program)</a:t>
            </a:r>
          </a:p>
          <a:p>
            <a:pPr lvl="1"/>
            <a:r>
              <a:rPr lang="en-US" altLang="en-US" dirty="0" smtClean="0"/>
              <a:t>Beginning Nov. 3, 2017</a:t>
            </a:r>
          </a:p>
          <a:p>
            <a:pPr lvl="1"/>
            <a:r>
              <a:rPr lang="en-US" altLang="en-US" dirty="0" smtClean="0"/>
              <a:t>State acts as lead federal agency on these projects</a:t>
            </a:r>
            <a:endParaRPr lang="en-US" altLang="en-US" dirty="0" smtClean="0"/>
          </a:p>
          <a:p>
            <a:pPr lvl="0"/>
            <a:r>
              <a:rPr lang="en-US" altLang="en-US" dirty="0" smtClean="0"/>
              <a:t>FAA – State is project sponsor</a:t>
            </a:r>
          </a:p>
          <a:p>
            <a:pPr lvl="0"/>
            <a:r>
              <a:rPr lang="en-US" altLang="en-US" dirty="0" smtClean="0"/>
              <a:t>State – Not an official State “NEPA-type” process</a:t>
            </a:r>
          </a:p>
          <a:p>
            <a:pPr lvl="0"/>
            <a:r>
              <a:rPr lang="en-US" altLang="en-US" dirty="0" smtClean="0"/>
              <a:t>FEMA – Emergency repair projects</a:t>
            </a:r>
          </a:p>
          <a:p>
            <a:pPr lvl="0"/>
            <a:r>
              <a:rPr lang="en-US" altLang="en-US" dirty="0" smtClean="0"/>
              <a:t>Other – includes FHWA-WFL, NOAA, VA, etc.</a:t>
            </a:r>
          </a:p>
        </p:txBody>
      </p:sp>
      <p:pic>
        <p:nvPicPr>
          <p:cNvPr id="6" name="Picture 3" descr="C:\Users\bdnelson\Documents\M&amp;O Projects - copy\Rich Hwy Lowe R - Valdez Star 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5257800"/>
            <a:ext cx="2057400" cy="1039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019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Development</a:t>
            </a:r>
            <a:endParaRPr lang="en-US" dirty="0"/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358140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49F69BE-E48A-465C-B021-D9AB6B404C7F}" type="datetimeFigureOut">
              <a:rPr lang="en-US" smtClean="0"/>
              <a:pPr>
                <a:defRPr/>
              </a:pPr>
              <a:t>1/29/2020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r>
              <a:rPr lang="en-US" altLang="en-US" b="1" dirty="0" smtClean="0">
                <a:latin typeface="+mj-lt"/>
              </a:rPr>
              <a:t>How Do We </a:t>
            </a:r>
            <a:r>
              <a:rPr lang="en-US" altLang="en-US" b="1" dirty="0">
                <a:latin typeface="+mj-lt"/>
              </a:rPr>
              <a:t>D</a:t>
            </a:r>
            <a:r>
              <a:rPr lang="en-US" altLang="en-US" b="1" dirty="0" smtClean="0">
                <a:latin typeface="+mj-lt"/>
              </a:rPr>
              <a:t>etermine </a:t>
            </a:r>
            <a:r>
              <a:rPr lang="en-US" altLang="en-US" b="1" dirty="0" smtClean="0">
                <a:latin typeface="+mj-lt"/>
              </a:rPr>
              <a:t>E</a:t>
            </a:r>
            <a:r>
              <a:rPr lang="en-US" altLang="en-US" b="1" dirty="0" smtClean="0">
                <a:latin typeface="+mj-lt"/>
              </a:rPr>
              <a:t>nvironmental Requirements?</a:t>
            </a:r>
            <a:endParaRPr lang="en-US" altLang="en-US" b="1" dirty="0" smtClean="0">
              <a:latin typeface="+mj-lt"/>
            </a:endParaRPr>
          </a:p>
          <a:p>
            <a:pPr marL="0" lvl="0" indent="0">
              <a:buNone/>
            </a:pPr>
            <a:r>
              <a:rPr lang="en-US" altLang="en-US" sz="2500" dirty="0" smtClean="0"/>
              <a:t>Potential impacts of project determine how process is worked</a:t>
            </a:r>
          </a:p>
          <a:p>
            <a:pPr marL="0" lvl="0" indent="0">
              <a:buNone/>
            </a:pPr>
            <a:endParaRPr lang="en-US" altLang="en-US" sz="2500" dirty="0" smtClean="0"/>
          </a:p>
          <a:p>
            <a:pPr lvl="0"/>
            <a:r>
              <a:rPr lang="en-US" altLang="en-US" dirty="0" smtClean="0"/>
              <a:t>Land Ownership</a:t>
            </a:r>
          </a:p>
          <a:p>
            <a:pPr lvl="1"/>
            <a:r>
              <a:rPr lang="en-US" altLang="en-US" dirty="0" smtClean="0"/>
              <a:t>ROW, federal, state, private</a:t>
            </a:r>
          </a:p>
          <a:p>
            <a:pPr lvl="1"/>
            <a:r>
              <a:rPr lang="en-US" altLang="en-US" dirty="0" smtClean="0"/>
              <a:t>Land acquisition, temporary access, lease or use, etc.</a:t>
            </a:r>
          </a:p>
          <a:p>
            <a:pPr lvl="0"/>
            <a:r>
              <a:rPr lang="en-US" altLang="en-US" dirty="0" smtClean="0"/>
              <a:t>Water Resource Impacts</a:t>
            </a:r>
          </a:p>
          <a:p>
            <a:pPr lvl="1"/>
            <a:r>
              <a:rPr lang="en-US" altLang="en-US" dirty="0"/>
              <a:t>Wetlands, streams and WOTUS, water quality, etc.</a:t>
            </a:r>
          </a:p>
          <a:p>
            <a:pPr lvl="0"/>
            <a:r>
              <a:rPr lang="en-US" altLang="en-US" dirty="0" smtClean="0"/>
              <a:t>Cultural / Historic Properties</a:t>
            </a:r>
          </a:p>
          <a:p>
            <a:pPr lvl="0"/>
            <a:r>
              <a:rPr lang="en-US" altLang="en-US" dirty="0" smtClean="0"/>
              <a:t>Fish &amp; Wildlife</a:t>
            </a:r>
          </a:p>
          <a:p>
            <a:pPr lvl="0"/>
            <a:r>
              <a:rPr lang="en-US" altLang="en-US" dirty="0" smtClean="0"/>
              <a:t>Public</a:t>
            </a:r>
            <a:r>
              <a:rPr lang="en-US" altLang="en-US" dirty="0"/>
              <a:t> </a:t>
            </a:r>
            <a:r>
              <a:rPr lang="en-US" altLang="en-US" dirty="0" smtClean="0"/>
              <a:t>(Agency) Involvement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989576"/>
            <a:ext cx="2438400" cy="162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28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NEPA Process</a:t>
            </a:r>
            <a:endParaRPr lang="en-US" dirty="0"/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358140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49F69BE-E48A-465C-B021-D9AB6B404C7F}" type="datetimeFigureOut">
              <a:rPr lang="en-US" smtClean="0"/>
              <a:pPr>
                <a:defRPr/>
              </a:pPr>
              <a:t>1/29/2020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r>
              <a:rPr lang="en-US" altLang="en-US" b="1" dirty="0" smtClean="0">
                <a:latin typeface="+mj-lt"/>
              </a:rPr>
              <a:t>What Are Some of the Steps in doing FHWA/FAA Project?</a:t>
            </a:r>
            <a:endParaRPr lang="en-US" altLang="en-US" b="1" dirty="0" smtClean="0">
              <a:latin typeface="+mj-lt"/>
            </a:endParaRPr>
          </a:p>
          <a:p>
            <a:pPr marL="0" lvl="0" indent="0">
              <a:buNone/>
            </a:pPr>
            <a:r>
              <a:rPr lang="en-US" altLang="en-US" sz="2500" dirty="0" smtClean="0"/>
              <a:t>Most projects are FHWA, then FAA / </a:t>
            </a:r>
            <a:r>
              <a:rPr lang="en-US" altLang="en-US" sz="2500" dirty="0"/>
              <a:t>p</a:t>
            </a:r>
            <a:r>
              <a:rPr lang="en-US" altLang="en-US" sz="2500" dirty="0" smtClean="0"/>
              <a:t>rimarily CE docs, some EAs</a:t>
            </a:r>
          </a:p>
          <a:p>
            <a:pPr marL="0" lvl="0" indent="0">
              <a:buNone/>
            </a:pPr>
            <a:endParaRPr lang="en-US" altLang="en-US" sz="2500" dirty="0" smtClean="0"/>
          </a:p>
          <a:p>
            <a:pPr lvl="0"/>
            <a:r>
              <a:rPr lang="en-US" altLang="en-US" dirty="0" smtClean="0"/>
              <a:t>Planning</a:t>
            </a:r>
          </a:p>
          <a:p>
            <a:pPr lvl="1"/>
            <a:r>
              <a:rPr lang="en-US" altLang="en-US" dirty="0" smtClean="0"/>
              <a:t>Planning – Environmental Linkage (PEL)</a:t>
            </a:r>
            <a:endParaRPr lang="en-US" altLang="en-US" sz="2800" dirty="0"/>
          </a:p>
          <a:p>
            <a:pPr lvl="0"/>
            <a:r>
              <a:rPr lang="en-US" altLang="en-US" dirty="0" smtClean="0"/>
              <a:t>Design &amp; Environmental</a:t>
            </a:r>
          </a:p>
          <a:p>
            <a:pPr lvl="1"/>
            <a:r>
              <a:rPr lang="en-US" altLang="en-US" dirty="0" smtClean="0"/>
              <a:t>Class of Action, </a:t>
            </a:r>
            <a:r>
              <a:rPr lang="en-US" altLang="en-US" dirty="0" err="1" smtClean="0"/>
              <a:t>Env</a:t>
            </a:r>
            <a:r>
              <a:rPr lang="en-US" altLang="en-US" dirty="0" smtClean="0"/>
              <a:t> Doc, Re-evaluations</a:t>
            </a:r>
          </a:p>
          <a:p>
            <a:pPr lvl="1"/>
            <a:r>
              <a:rPr lang="en-US" altLang="en-US" sz="2600" dirty="0" smtClean="0"/>
              <a:t>Permits</a:t>
            </a:r>
            <a:endParaRPr lang="en-US" altLang="en-US" sz="2600" dirty="0"/>
          </a:p>
          <a:p>
            <a:pPr lvl="0"/>
            <a:r>
              <a:rPr lang="en-US" altLang="en-US" dirty="0" smtClean="0"/>
              <a:t>Construction</a:t>
            </a:r>
          </a:p>
          <a:p>
            <a:pPr lvl="0"/>
            <a:endParaRPr lang="en-US" altLang="en-US" sz="2800" dirty="0"/>
          </a:p>
          <a:p>
            <a:pPr lvl="0"/>
            <a:r>
              <a:rPr lang="en-US" altLang="en-US" dirty="0" smtClean="0"/>
              <a:t>Maintenance &amp; Operations</a:t>
            </a:r>
            <a:endParaRPr lang="en-US" altLang="en-US" sz="2400" dirty="0" smtClean="0"/>
          </a:p>
        </p:txBody>
      </p:sp>
      <p:pic>
        <p:nvPicPr>
          <p:cNvPr id="6" name="Picture 2" descr="S:\Environmental\M&amp;O Projects\VALDEZ DISTRICT\Cordova\CRH MP 40-45\2009\May2009\DSCF0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319826"/>
            <a:ext cx="20574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dnelson\Documents\M&amp;O_files\M&amp;O Projects - copy\Petersburg slide\slide 9 23 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60" y="4572000"/>
            <a:ext cx="2021840" cy="151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bdnelson\Documents\M&amp;O_files\M&amp;O Projects - copy\TAZLINA DISTRICT\Edgerton Hwy\Edgerton MP 19.5 Tonsina Bridge river debris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726" y="4480626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70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NEPA Document Components</a:t>
            </a:r>
            <a:endParaRPr lang="en-US" dirty="0"/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3581400" y="6675120"/>
            <a:ext cx="22860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49F69BE-E48A-465C-B021-D9AB6B404C7F}" type="datetimeFigureOut">
              <a:rPr lang="en-US" smtClean="0"/>
              <a:pPr>
                <a:defRPr/>
              </a:pPr>
              <a:t>1/29/2020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r>
              <a:rPr lang="en-US" altLang="en-US" b="1" dirty="0" smtClean="0">
                <a:latin typeface="+mj-lt"/>
              </a:rPr>
              <a:t>What Are Some Parts of NEPA Documentation?</a:t>
            </a:r>
            <a:endParaRPr lang="en-US" altLang="en-US" b="1" dirty="0" smtClean="0">
              <a:latin typeface="+mj-lt"/>
            </a:endParaRPr>
          </a:p>
          <a:p>
            <a:pPr marL="0" lvl="0" indent="0">
              <a:buNone/>
            </a:pPr>
            <a:r>
              <a:rPr lang="en-US" altLang="en-US" sz="2500" dirty="0" smtClean="0"/>
              <a:t>Documentation varies depending on project scope and impacts</a:t>
            </a:r>
            <a:endParaRPr lang="en-US" altLang="en-US" sz="2500" dirty="0" smtClean="0"/>
          </a:p>
          <a:p>
            <a:pPr marL="0" lvl="0" indent="0">
              <a:buNone/>
            </a:pPr>
            <a:endParaRPr lang="en-US" altLang="en-US" sz="2500" dirty="0" smtClean="0"/>
          </a:p>
          <a:p>
            <a:pPr lvl="0"/>
            <a:r>
              <a:rPr lang="en-US" altLang="en-US" dirty="0" smtClean="0"/>
              <a:t>Agency Scoping</a:t>
            </a:r>
          </a:p>
          <a:p>
            <a:pPr lvl="0"/>
            <a:r>
              <a:rPr lang="en-US" altLang="en-US" dirty="0" smtClean="0"/>
              <a:t>Public Involvement</a:t>
            </a:r>
          </a:p>
          <a:p>
            <a:pPr lvl="0"/>
            <a:r>
              <a:rPr lang="en-US" altLang="en-US" dirty="0" smtClean="0"/>
              <a:t>Right-of-Way (ROW) and Social Impacts</a:t>
            </a:r>
          </a:p>
          <a:p>
            <a:pPr lvl="0"/>
            <a:r>
              <a:rPr lang="en-US" altLang="en-US" dirty="0" smtClean="0"/>
              <a:t>Cultural / Historic Properties</a:t>
            </a:r>
          </a:p>
          <a:p>
            <a:pPr lvl="1"/>
            <a:r>
              <a:rPr lang="en-US" altLang="en-US" dirty="0" smtClean="0"/>
              <a:t>Section 106 / Programmatic Agreement</a:t>
            </a:r>
            <a:endParaRPr lang="en-US" altLang="en-US" dirty="0"/>
          </a:p>
          <a:p>
            <a:pPr lvl="0"/>
            <a:endParaRPr lang="en-US" altLang="en-US" sz="2800" dirty="0"/>
          </a:p>
        </p:txBody>
      </p:sp>
      <p:pic>
        <p:nvPicPr>
          <p:cNvPr id="6" name="Picture 2" descr="S:\Environmental\M&amp;O Projects\TAZLINA DISTRICT\McCarthy Road\Lakina R Bridge ER\photos\DSC00498 (Large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9580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bdnelson\My Documents\M&amp;O_files\Presentations\phot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286000"/>
            <a:ext cx="2667000" cy="2000250"/>
          </a:xfrm>
          <a:prstGeom prst="rect">
            <a:avLst/>
          </a:prstGeom>
          <a:noFill/>
        </p:spPr>
      </p:pic>
      <p:pic>
        <p:nvPicPr>
          <p:cNvPr id="9" name="Picture 2" descr="C:\Users\bdnelson\Documents\M&amp;O_files\M&amp;O Projects - copy\2009 Disaster files\2009 Yukon Flooding\DSC012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053784"/>
            <a:ext cx="2057400" cy="154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74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3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TPF_Presentation_Template.potx" id="{C0054A68-2C64-4AB0-A339-C529206E9627}" vid="{4022A7A2-2D66-47A7-9EF5-3F5696BC58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1550</TotalTime>
  <Words>726</Words>
  <Application>Microsoft Office PowerPoint</Application>
  <PresentationFormat>On-screen Show (4:3)</PresentationFormat>
  <Paragraphs>185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Franklin Gothic Demi</vt:lpstr>
      <vt:lpstr>Franklin Gothic Demi Cond</vt:lpstr>
      <vt:lpstr>Wingdings</vt:lpstr>
      <vt:lpstr>Presentation3</vt:lpstr>
      <vt:lpstr>PowerPoint Presentation</vt:lpstr>
      <vt:lpstr>PowerPoint Presentation</vt:lpstr>
      <vt:lpstr>Role of DOT&amp;PF Environmental Staff</vt:lpstr>
      <vt:lpstr>DOT&amp;PF Environmental Staff</vt:lpstr>
      <vt:lpstr>Environmental Needs at DOT&amp;PF</vt:lpstr>
      <vt:lpstr>Project Development</vt:lpstr>
      <vt:lpstr>Project Development</vt:lpstr>
      <vt:lpstr>NEPA Process</vt:lpstr>
      <vt:lpstr>NEPA Document Components</vt:lpstr>
      <vt:lpstr>NEPA Document Components</vt:lpstr>
      <vt:lpstr>NEPA Document Components</vt:lpstr>
      <vt:lpstr>Permits</vt:lpstr>
      <vt:lpstr>Permits</vt:lpstr>
      <vt:lpstr>Permits</vt:lpstr>
      <vt:lpstr>Permits</vt:lpstr>
      <vt:lpstr>Permit Compliance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Deppner, Andrea D (DOT)</dc:creator>
  <cp:lastModifiedBy>Nelson, Brett D (DOT)</cp:lastModifiedBy>
  <cp:revision>62</cp:revision>
  <cp:lastPrinted>2018-12-21T21:26:05Z</cp:lastPrinted>
  <dcterms:created xsi:type="dcterms:W3CDTF">2015-03-11T21:05:52Z</dcterms:created>
  <dcterms:modified xsi:type="dcterms:W3CDTF">2020-01-30T01:38:06Z</dcterms:modified>
</cp:coreProperties>
</file>